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4" r:id="rId1"/>
  </p:sldMasterIdLst>
  <p:sldIdLst>
    <p:sldId id="488" r:id="rId2"/>
    <p:sldId id="365" r:id="rId3"/>
    <p:sldId id="367" r:id="rId4"/>
    <p:sldId id="368" r:id="rId5"/>
    <p:sldId id="369" r:id="rId6"/>
    <p:sldId id="460" r:id="rId7"/>
    <p:sldId id="489" r:id="rId8"/>
    <p:sldId id="464" r:id="rId9"/>
    <p:sldId id="462" r:id="rId10"/>
    <p:sldId id="490" r:id="rId11"/>
    <p:sldId id="491" r:id="rId12"/>
    <p:sldId id="492" r:id="rId13"/>
    <p:sldId id="493" r:id="rId14"/>
    <p:sldId id="494" r:id="rId15"/>
    <p:sldId id="495" r:id="rId16"/>
    <p:sldId id="496" r:id="rId17"/>
    <p:sldId id="497" r:id="rId18"/>
    <p:sldId id="498" r:id="rId19"/>
    <p:sldId id="499" r:id="rId20"/>
    <p:sldId id="500" r:id="rId21"/>
    <p:sldId id="501" r:id="rId22"/>
    <p:sldId id="502" r:id="rId23"/>
    <p:sldId id="503" r:id="rId24"/>
    <p:sldId id="504" r:id="rId25"/>
    <p:sldId id="505" r:id="rId26"/>
    <p:sldId id="482" r:id="rId27"/>
    <p:sldId id="483" r:id="rId28"/>
    <p:sldId id="484" r:id="rId29"/>
    <p:sldId id="485" r:id="rId30"/>
    <p:sldId id="486" r:id="rId31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9E820"/>
    <a:srgbClr val="FFA3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4660"/>
  </p:normalViewPr>
  <p:slideViewPr>
    <p:cSldViewPr snapToGrid="0">
      <p:cViewPr varScale="1">
        <p:scale>
          <a:sx n="89" d="100"/>
          <a:sy n="89" d="100"/>
        </p:scale>
        <p:origin x="120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gif>
</file>

<file path=ppt/media/image29.png>
</file>

<file path=ppt/media/image3.png>
</file>

<file path=ppt/media/image30.png>
</file>

<file path=ppt/media/image31.jp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F74B46-FE1D-46ED-9ED2-5480FB599A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75F5D3F-18F4-4EDD-8A45-D0EBFACBC8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AB8476A-FB79-4664-BC28-05462E688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169FCB4-34DE-4B72-BCDD-D96273BF3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1963C5E-D5B8-4465-8164-0E6B4BFF7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07091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2943A7-EA74-4360-990A-47BC630E1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521019C-47BA-4761-911E-37500051B9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3D0F1EB-63CF-435D-A550-BF9CB5561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49994C1-6CBF-4C30-8B0A-680AD290A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FBCDA52-B644-410F-ADA5-5C6433C2C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39371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59116D0-D166-46B2-B3BC-045334D550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4B770B7-0A15-432D-B53F-5223166BA5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8308245-93F3-4604-B380-7D64DE2B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FD8A23C-D2B3-43AF-8C4C-F2F99E655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C9DB050-C16E-4CDC-899E-1D274B0C4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16256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B52F94-26F1-4342-AEC7-3E236840C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AA9A513-28C8-4FF1-8C4E-90CD3B949F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34B169E-0129-4445-9C44-4AD895919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7EABE25-DA48-4A5A-9F70-83F964DA6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355A149-63DC-418E-A100-F54511B22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500249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779F9B-80FF-40C6-9791-1AF29CB7B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C774213-25D8-4C53-BC2E-0B0868258F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D088E04-FC86-4424-8361-9C3BEE887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D026999-48B5-4AC8-A221-D67DC812B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EEA5A97-F484-4010-8473-4E3E63C93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666276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F1DD2C-3554-4F17-9CC8-ED1217DE8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EA8D408-1027-46D5-9DD2-3D0AA4D7DB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483B0FE-8171-4485-B119-4037ED50FF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AFEA905-CBF5-4D68-B5B1-530A64143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C718F49-5230-4CA5-9AE9-A4712E195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CE046EC-E217-41B2-8C98-08C70B8F4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070298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E40CC6-9112-464B-8E3F-75303D81B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88B91C9-33C7-4E81-AB68-732A12012B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5642C5B-C016-466C-876F-507ECEDCE9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5045DF3-805A-46EC-A5E7-5EC28F3960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DF13908-39FE-4D00-9924-B8BE24DD81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F56850E8-45EB-46CE-856C-E50DFE255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5DE7A495-A11F-4007-89D7-923D9F7AE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41552B76-F70B-4A34-B172-6A5029DF5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88481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E0E414-48D1-467F-9FCD-48AE3CA45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DCFBEDD-D512-44E1-85A8-047EE96D2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3A8608C-7633-4A7B-B76D-186753AA0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62B2D24-EF11-4D8C-BD7C-F18815218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15928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D434EB8-9921-4AF5-8809-F0B2C132E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E99A16CF-5B4D-4D9D-B2A9-7F2E9F4D1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14F443C-DEE4-4507-A9E0-BC671D534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81690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191F04-79E7-438F-9D91-97D04981D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EE64C7E-9A13-4F3A-B095-1DA77D47B9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B4E6BC8-C3F9-494E-9380-C0FEFC2322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B8B6C97-6DCB-4E01-AED4-1DCB672E9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5D85F6B-76F8-46FE-8B62-5D2964F5F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7D6BDBA-F48F-4729-9F1D-1FDA9D5E1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767775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E562B6-C6D7-4FA8-A0BB-74450771B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06A9F5F-A423-42E9-AB4C-910FACCDC4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653A237-DE55-416D-92DC-1144AE3271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EF1A42B-FD73-451C-A145-D06196138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E66573A-4A52-4060-866C-4409FBCEB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38D54D5-E1AA-45EC-AE30-907810592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307807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533C720-3FBA-4163-841A-142B06D2EA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42777"/>
            <a:ext cx="11112000" cy="7640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</a:t>
            </a:r>
            <a:endParaRPr lang="es-MX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DACF6B5-D843-44BB-B637-AD01741E87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000" y="989704"/>
            <a:ext cx="11112000" cy="5328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MX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2208D04-7A62-457E-BCE0-7BFED9FBAA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C535B92-35A2-41E4-B98C-10855947FE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5D484D8-017F-4771-B574-C6B81E9884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404C4A59-7E24-46A6-9AB4-FBF2BDB170A2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8800" y="6393175"/>
            <a:ext cx="1891365" cy="422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38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just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gi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jp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_-kXs-DPxDI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drive/folders/15_9kdPVyhhBenTsdJJbjmcC8f3qiVppB" TargetMode="External"/><Relationship Id="rId2" Type="http://schemas.openxmlformats.org/officeDocument/2006/relationships/hyperlink" Target="https://drive.google.com/drive/folders/1XxCdzygXVXHyR1OHK2eESwBCCCUQ8vRi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drive/folders/1CmJGZM2MbhYTMlDTbYT7zPnmoYzZmDWl" TargetMode="External"/><Relationship Id="rId2" Type="http://schemas.openxmlformats.org/officeDocument/2006/relationships/hyperlink" Target="https://drive.google.com/drive/folders/1T-xggDa_RlNjoqX8qwiCE-ijQOd1gRlv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34D58C-8CA3-6E55-22F6-C05AB1ED15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/>
              <a:t>CARRO POLICÍA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93CDCBB-3A8A-1075-2610-978BD1A9B47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/>
              <a:t>EDUCATRÓNICA VOLUMEN 1</a:t>
            </a:r>
          </a:p>
        </p:txBody>
      </p:sp>
    </p:spTree>
    <p:extLst>
      <p:ext uri="{BB962C8B-B14F-4D97-AF65-F5344CB8AC3E}">
        <p14:creationId xmlns:p14="http://schemas.microsoft.com/office/powerpoint/2010/main" val="27550086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B3E9CD-0621-934F-6807-1F6832C413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Conexiones </a:t>
            </a:r>
          </a:p>
        </p:txBody>
      </p:sp>
      <p:pic>
        <p:nvPicPr>
          <p:cNvPr id="3" name="Imagen 2" descr="Diagrama&#10;&#10;Descripción generada automáticamente">
            <a:extLst>
              <a:ext uri="{FF2B5EF4-FFF2-40B4-BE49-F238E27FC236}">
                <a16:creationId xmlns:a16="http://schemas.microsoft.com/office/drawing/2014/main" id="{E4E3C272-01DA-406A-6AC3-49934EC54DD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113" b="5878"/>
          <a:stretch/>
        </p:blipFill>
        <p:spPr>
          <a:xfrm>
            <a:off x="2029639" y="946500"/>
            <a:ext cx="8505174" cy="5605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4046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B7BFBB-ECC5-DD68-50C6-AF979A4B8E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</a:t>
            </a:r>
          </a:p>
        </p:txBody>
      </p:sp>
      <p:pic>
        <p:nvPicPr>
          <p:cNvPr id="3" name="Imagen 2" descr="Calendario&#10;&#10;Descripción generada automáticamente">
            <a:extLst>
              <a:ext uri="{FF2B5EF4-FFF2-40B4-BE49-F238E27FC236}">
                <a16:creationId xmlns:a16="http://schemas.microsoft.com/office/drawing/2014/main" id="{D3638D26-9CF4-23DD-B36D-655653DAD7E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502" b="7843"/>
          <a:stretch/>
        </p:blipFill>
        <p:spPr>
          <a:xfrm>
            <a:off x="471139" y="1357147"/>
            <a:ext cx="11249722" cy="4351096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ABFE2676-8B1F-D17F-63C7-92F33D1130E1}"/>
              </a:ext>
            </a:extLst>
          </p:cNvPr>
          <p:cNvSpPr/>
          <p:nvPr/>
        </p:nvSpPr>
        <p:spPr>
          <a:xfrm>
            <a:off x="2076424" y="6251772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1964"/>
              <a:gd name="adj4" fmla="val 221840"/>
              <a:gd name="adj5" fmla="val -191738"/>
              <a:gd name="adj6" fmla="val 382031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Arduino</a:t>
            </a:r>
          </a:p>
        </p:txBody>
      </p:sp>
    </p:spTree>
    <p:extLst>
      <p:ext uri="{BB962C8B-B14F-4D97-AF65-F5344CB8AC3E}">
        <p14:creationId xmlns:p14="http://schemas.microsoft.com/office/powerpoint/2010/main" val="40720054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532C49-FD83-E26A-10E6-5E6302A9B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2</a:t>
            </a:r>
          </a:p>
        </p:txBody>
      </p:sp>
      <p:pic>
        <p:nvPicPr>
          <p:cNvPr id="3" name="Imagen 2" descr="Calendario&#10;&#10;Descripción generada automáticamente con confianza media">
            <a:extLst>
              <a:ext uri="{FF2B5EF4-FFF2-40B4-BE49-F238E27FC236}">
                <a16:creationId xmlns:a16="http://schemas.microsoft.com/office/drawing/2014/main" id="{05588EA1-8F4D-D5E5-C680-4675762597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405" b="7220"/>
          <a:stretch/>
        </p:blipFill>
        <p:spPr>
          <a:xfrm>
            <a:off x="386713" y="979166"/>
            <a:ext cx="11418573" cy="4899668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68BB7628-0EB4-7BA0-7BAB-5778FFAEB7F5}"/>
              </a:ext>
            </a:extLst>
          </p:cNvPr>
          <p:cNvSpPr/>
          <p:nvPr/>
        </p:nvSpPr>
        <p:spPr>
          <a:xfrm>
            <a:off x="2679247" y="243376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1964"/>
              <a:gd name="adj4" fmla="val 221840"/>
              <a:gd name="adj5" fmla="val 239176"/>
              <a:gd name="adj6" fmla="val 356470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C150036B-8805-DF24-147A-FC48BBA10581}"/>
              </a:ext>
            </a:extLst>
          </p:cNvPr>
          <p:cNvSpPr/>
          <p:nvPr/>
        </p:nvSpPr>
        <p:spPr>
          <a:xfrm>
            <a:off x="8502977" y="599070"/>
            <a:ext cx="904973" cy="612024"/>
          </a:xfrm>
          <a:prstGeom prst="wedgeEllipseCallout">
            <a:avLst>
              <a:gd name="adj1" fmla="val -77976"/>
              <a:gd name="adj2" fmla="val 12298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5V</a:t>
            </a:r>
          </a:p>
        </p:txBody>
      </p:sp>
    </p:spTree>
    <p:extLst>
      <p:ext uri="{BB962C8B-B14F-4D97-AF65-F5344CB8AC3E}">
        <p14:creationId xmlns:p14="http://schemas.microsoft.com/office/powerpoint/2010/main" val="14365709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621824-8A6D-4EF0-DD91-39CD88C55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3</a:t>
            </a:r>
          </a:p>
        </p:txBody>
      </p:sp>
      <p:pic>
        <p:nvPicPr>
          <p:cNvPr id="3" name="Imagen 2" descr="Tabla, Calendario&#10;&#10;Descripción generada automáticamente con confianza media">
            <a:extLst>
              <a:ext uri="{FF2B5EF4-FFF2-40B4-BE49-F238E27FC236}">
                <a16:creationId xmlns:a16="http://schemas.microsoft.com/office/drawing/2014/main" id="{39CFFDE1-09E5-992F-0F87-5AC93DA2286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405" b="7220"/>
          <a:stretch/>
        </p:blipFill>
        <p:spPr>
          <a:xfrm>
            <a:off x="385200" y="979200"/>
            <a:ext cx="11418413" cy="48996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A351115D-EB99-4A51-4E5D-63BF1AC5D16C}"/>
              </a:ext>
            </a:extLst>
          </p:cNvPr>
          <p:cNvSpPr/>
          <p:nvPr/>
        </p:nvSpPr>
        <p:spPr>
          <a:xfrm>
            <a:off x="2796546" y="243376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1964"/>
              <a:gd name="adj4" fmla="val 221840"/>
              <a:gd name="adj5" fmla="val 289874"/>
              <a:gd name="adj6" fmla="val 359284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118AA100-B7F7-47A6-B96C-BF6EC971831F}"/>
              </a:ext>
            </a:extLst>
          </p:cNvPr>
          <p:cNvSpPr/>
          <p:nvPr/>
        </p:nvSpPr>
        <p:spPr>
          <a:xfrm>
            <a:off x="8088198" y="673188"/>
            <a:ext cx="904973" cy="612024"/>
          </a:xfrm>
          <a:prstGeom prst="wedgeEllipseCallout">
            <a:avLst>
              <a:gd name="adj1" fmla="val -77976"/>
              <a:gd name="adj2" fmla="val 12298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GND</a:t>
            </a:r>
          </a:p>
        </p:txBody>
      </p:sp>
    </p:spTree>
    <p:extLst>
      <p:ext uri="{BB962C8B-B14F-4D97-AF65-F5344CB8AC3E}">
        <p14:creationId xmlns:p14="http://schemas.microsoft.com/office/powerpoint/2010/main" val="3551332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A7F4A3-BEB5-0B35-E84D-B14012B31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4</a:t>
            </a:r>
          </a:p>
        </p:txBody>
      </p:sp>
      <p:pic>
        <p:nvPicPr>
          <p:cNvPr id="3" name="Imagen 2" descr="Tabla&#10;&#10;Descripción generada automáticamente">
            <a:extLst>
              <a:ext uri="{FF2B5EF4-FFF2-40B4-BE49-F238E27FC236}">
                <a16:creationId xmlns:a16="http://schemas.microsoft.com/office/drawing/2014/main" id="{4AE3048E-8BC5-D48B-3B0A-501F59073B5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405" b="7220"/>
          <a:stretch/>
        </p:blipFill>
        <p:spPr>
          <a:xfrm>
            <a:off x="385200" y="979200"/>
            <a:ext cx="11418416" cy="48996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5142337C-3C2C-4878-BC6C-E58AE4FF0DC3}"/>
              </a:ext>
            </a:extLst>
          </p:cNvPr>
          <p:cNvSpPr/>
          <p:nvPr/>
        </p:nvSpPr>
        <p:spPr>
          <a:xfrm>
            <a:off x="748400" y="6027003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4703"/>
              <a:gd name="adj4" fmla="val 191507"/>
              <a:gd name="adj5" fmla="val -606133"/>
              <a:gd name="adj6" fmla="val 359750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Botón</a:t>
            </a:r>
          </a:p>
        </p:txBody>
      </p:sp>
    </p:spTree>
    <p:extLst>
      <p:ext uri="{BB962C8B-B14F-4D97-AF65-F5344CB8AC3E}">
        <p14:creationId xmlns:p14="http://schemas.microsoft.com/office/powerpoint/2010/main" val="14906630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E18067-F6FF-BA43-95D3-743E49EFB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5</a:t>
            </a:r>
          </a:p>
        </p:txBody>
      </p:sp>
      <p:pic>
        <p:nvPicPr>
          <p:cNvPr id="3" name="Imagen 2" descr="Tabla&#10;&#10;Descripción generada automáticamente con confianza baja">
            <a:extLst>
              <a:ext uri="{FF2B5EF4-FFF2-40B4-BE49-F238E27FC236}">
                <a16:creationId xmlns:a16="http://schemas.microsoft.com/office/drawing/2014/main" id="{6000DAE3-3B8C-FABB-F8C4-AB47548C35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405" b="7220"/>
          <a:stretch/>
        </p:blipFill>
        <p:spPr>
          <a:xfrm>
            <a:off x="385200" y="979200"/>
            <a:ext cx="11418418" cy="48996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D4052653-2D89-43EB-3542-255184A6B4AE}"/>
              </a:ext>
            </a:extLst>
          </p:cNvPr>
          <p:cNvSpPr/>
          <p:nvPr/>
        </p:nvSpPr>
        <p:spPr>
          <a:xfrm>
            <a:off x="385200" y="979200"/>
            <a:ext cx="1366221" cy="344244"/>
          </a:xfrm>
          <a:prstGeom prst="accentCallout2">
            <a:avLst>
              <a:gd name="adj1" fmla="val 48601"/>
              <a:gd name="adj2" fmla="val 106961"/>
              <a:gd name="adj3" fmla="val 50953"/>
              <a:gd name="adj4" fmla="val 146785"/>
              <a:gd name="adj5" fmla="val 377697"/>
              <a:gd name="adj6" fmla="val 321353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Resistencia</a:t>
            </a:r>
          </a:p>
        </p:txBody>
      </p:sp>
    </p:spTree>
    <p:extLst>
      <p:ext uri="{BB962C8B-B14F-4D97-AF65-F5344CB8AC3E}">
        <p14:creationId xmlns:p14="http://schemas.microsoft.com/office/powerpoint/2010/main" val="22664859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450D34-E76D-ED7E-7EC3-C2800208A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6</a:t>
            </a:r>
          </a:p>
        </p:txBody>
      </p:sp>
      <p:pic>
        <p:nvPicPr>
          <p:cNvPr id="3" name="Imagen 2" descr="Imagen que contiene circuito, computadora&#10;&#10;Descripción generada automáticamente">
            <a:extLst>
              <a:ext uri="{FF2B5EF4-FFF2-40B4-BE49-F238E27FC236}">
                <a16:creationId xmlns:a16="http://schemas.microsoft.com/office/drawing/2014/main" id="{2B7B2D30-BBAF-19F1-1F2B-248DD2105F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405" b="7220"/>
          <a:stretch/>
        </p:blipFill>
        <p:spPr>
          <a:xfrm>
            <a:off x="385200" y="979200"/>
            <a:ext cx="11418420" cy="48996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DD07AE6F-CC5D-58AA-1016-5AA718C04C77}"/>
              </a:ext>
            </a:extLst>
          </p:cNvPr>
          <p:cNvSpPr/>
          <p:nvPr/>
        </p:nvSpPr>
        <p:spPr>
          <a:xfrm>
            <a:off x="2117372" y="6027003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1964"/>
              <a:gd name="adj4" fmla="val 221840"/>
              <a:gd name="adj5" fmla="val -350431"/>
              <a:gd name="adj6" fmla="val 352771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41600617-48C8-6F34-0A33-92CA3C6A803E}"/>
              </a:ext>
            </a:extLst>
          </p:cNvPr>
          <p:cNvSpPr/>
          <p:nvPr/>
        </p:nvSpPr>
        <p:spPr>
          <a:xfrm>
            <a:off x="7088956" y="5893113"/>
            <a:ext cx="904973" cy="612024"/>
          </a:xfrm>
          <a:prstGeom prst="wedgeEllipseCallout">
            <a:avLst>
              <a:gd name="adj1" fmla="val -100892"/>
              <a:gd name="adj2" fmla="val -10497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D2</a:t>
            </a:r>
          </a:p>
        </p:txBody>
      </p:sp>
    </p:spTree>
    <p:extLst>
      <p:ext uri="{BB962C8B-B14F-4D97-AF65-F5344CB8AC3E}">
        <p14:creationId xmlns:p14="http://schemas.microsoft.com/office/powerpoint/2010/main" val="29773185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EF3D66-6200-7194-B62D-7193767EC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7</a:t>
            </a:r>
          </a:p>
        </p:txBody>
      </p:sp>
      <p:pic>
        <p:nvPicPr>
          <p:cNvPr id="3" name="Imagen 2" descr="Imagen que contiene circuito, computadora&#10;&#10;Descripción generada automáticamente">
            <a:extLst>
              <a:ext uri="{FF2B5EF4-FFF2-40B4-BE49-F238E27FC236}">
                <a16:creationId xmlns:a16="http://schemas.microsoft.com/office/drawing/2014/main" id="{2132084B-8410-A9FA-5DCC-93A34BDA37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405" b="7220"/>
          <a:stretch/>
        </p:blipFill>
        <p:spPr>
          <a:xfrm>
            <a:off x="385200" y="979200"/>
            <a:ext cx="11418424" cy="48996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C29CA204-C888-B25A-ED46-18014E396F24}"/>
              </a:ext>
            </a:extLst>
          </p:cNvPr>
          <p:cNvSpPr/>
          <p:nvPr/>
        </p:nvSpPr>
        <p:spPr>
          <a:xfrm>
            <a:off x="1002037" y="1087012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7441"/>
              <a:gd name="adj4" fmla="val 168757"/>
              <a:gd name="adj5" fmla="val 322155"/>
              <a:gd name="adj6" fmla="val 304040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33576393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CF3CF5-3962-C8E7-A7D0-1FCAE1676C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8</a:t>
            </a:r>
          </a:p>
        </p:txBody>
      </p:sp>
      <p:pic>
        <p:nvPicPr>
          <p:cNvPr id="3" name="Imagen 2" descr="Imagen que contiene Calendario&#10;&#10;Descripción generada automáticamente">
            <a:extLst>
              <a:ext uri="{FF2B5EF4-FFF2-40B4-BE49-F238E27FC236}">
                <a16:creationId xmlns:a16="http://schemas.microsoft.com/office/drawing/2014/main" id="{C95212AA-D3CE-AD3E-235C-43D760E6EA1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405" b="7220"/>
          <a:stretch/>
        </p:blipFill>
        <p:spPr>
          <a:xfrm>
            <a:off x="385200" y="979200"/>
            <a:ext cx="11418427" cy="48996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14CD9981-CDE0-4423-E9C5-B9E2F0D7B854}"/>
              </a:ext>
            </a:extLst>
          </p:cNvPr>
          <p:cNvSpPr/>
          <p:nvPr/>
        </p:nvSpPr>
        <p:spPr>
          <a:xfrm>
            <a:off x="111822" y="959159"/>
            <a:ext cx="1333948" cy="344244"/>
          </a:xfrm>
          <a:prstGeom prst="accentCallout2">
            <a:avLst>
              <a:gd name="adj1" fmla="val 48601"/>
              <a:gd name="adj2" fmla="val 106961"/>
              <a:gd name="adj3" fmla="val 48600"/>
              <a:gd name="adj4" fmla="val 131035"/>
              <a:gd name="adj5" fmla="val 385525"/>
              <a:gd name="adj6" fmla="val 245951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Resistencia</a:t>
            </a:r>
          </a:p>
        </p:txBody>
      </p:sp>
    </p:spTree>
    <p:extLst>
      <p:ext uri="{BB962C8B-B14F-4D97-AF65-F5344CB8AC3E}">
        <p14:creationId xmlns:p14="http://schemas.microsoft.com/office/powerpoint/2010/main" val="31454601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47ACF9-F2CA-FC5D-89F0-889152E73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9</a:t>
            </a:r>
          </a:p>
        </p:txBody>
      </p:sp>
      <p:pic>
        <p:nvPicPr>
          <p:cNvPr id="3" name="Imagen 2" descr="Imagen que contiene Gráfico&#10;&#10;Descripción generada automáticamente">
            <a:extLst>
              <a:ext uri="{FF2B5EF4-FFF2-40B4-BE49-F238E27FC236}">
                <a16:creationId xmlns:a16="http://schemas.microsoft.com/office/drawing/2014/main" id="{E17AA9E0-F847-3484-36B3-32D6A4BC64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405" b="6425"/>
          <a:stretch/>
        </p:blipFill>
        <p:spPr>
          <a:xfrm>
            <a:off x="2364751" y="415499"/>
            <a:ext cx="9661360" cy="6027003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BFBE4D20-7E9D-57CC-DF1F-4A6C02BF7499}"/>
              </a:ext>
            </a:extLst>
          </p:cNvPr>
          <p:cNvSpPr/>
          <p:nvPr/>
        </p:nvSpPr>
        <p:spPr>
          <a:xfrm>
            <a:off x="785418" y="986374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4703"/>
              <a:gd name="adj4" fmla="val 167915"/>
              <a:gd name="adj5" fmla="val 418224"/>
              <a:gd name="adj6" fmla="val 402305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40405176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8D13A7-3DEC-9C53-BCD7-5AA342599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Contenido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3DCA2D2-F867-8288-8F40-1352CBE5B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s-MX" sz="2800" dirty="0"/>
              <a:t>Aprendizaje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Objetivo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Forma de trabajo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Introducción 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Componentes necesarios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Construcción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Conexiones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Programación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Retos </a:t>
            </a:r>
          </a:p>
          <a:p>
            <a:endParaRPr lang="es-MX" sz="2800" dirty="0"/>
          </a:p>
        </p:txBody>
      </p:sp>
    </p:spTree>
    <p:extLst>
      <p:ext uri="{BB962C8B-B14F-4D97-AF65-F5344CB8AC3E}">
        <p14:creationId xmlns:p14="http://schemas.microsoft.com/office/powerpoint/2010/main" val="35294303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0451D6-588E-D194-C243-AC1CEFB8B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10</a:t>
            </a:r>
          </a:p>
        </p:txBody>
      </p:sp>
      <p:pic>
        <p:nvPicPr>
          <p:cNvPr id="3" name="Imagen 2" descr="Imagen que contiene Diagrama&#10;&#10;Descripción generada automáticamente">
            <a:extLst>
              <a:ext uri="{FF2B5EF4-FFF2-40B4-BE49-F238E27FC236}">
                <a16:creationId xmlns:a16="http://schemas.microsoft.com/office/drawing/2014/main" id="{DD27CB58-17A1-5D88-C071-B5A62A2EC2E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405" b="5796"/>
          <a:stretch/>
        </p:blipFill>
        <p:spPr>
          <a:xfrm>
            <a:off x="2364750" y="415498"/>
            <a:ext cx="9661360" cy="6223945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FADCF9AA-723B-E303-2CBF-52FA2A0FF275}"/>
              </a:ext>
            </a:extLst>
          </p:cNvPr>
          <p:cNvSpPr/>
          <p:nvPr/>
        </p:nvSpPr>
        <p:spPr>
          <a:xfrm>
            <a:off x="7261418" y="1204375"/>
            <a:ext cx="1118795" cy="344244"/>
          </a:xfrm>
          <a:prstGeom prst="accentCallout2">
            <a:avLst>
              <a:gd name="adj1" fmla="val 51763"/>
              <a:gd name="adj2" fmla="val -6878"/>
              <a:gd name="adj3" fmla="val 54576"/>
              <a:gd name="adj4" fmla="val -61299"/>
              <a:gd name="adj5" fmla="val 230966"/>
              <a:gd name="adj6" fmla="val -132335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4C3E004B-8DDA-0D35-23AC-D4A0673D087C}"/>
              </a:ext>
            </a:extLst>
          </p:cNvPr>
          <p:cNvSpPr/>
          <p:nvPr/>
        </p:nvSpPr>
        <p:spPr>
          <a:xfrm>
            <a:off x="10292476" y="1548619"/>
            <a:ext cx="904973" cy="612024"/>
          </a:xfrm>
          <a:prstGeom prst="wedgeEllipseCallout">
            <a:avLst>
              <a:gd name="adj1" fmla="val -141518"/>
              <a:gd name="adj2" fmla="val 64359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D12</a:t>
            </a:r>
          </a:p>
        </p:txBody>
      </p:sp>
    </p:spTree>
    <p:extLst>
      <p:ext uri="{BB962C8B-B14F-4D97-AF65-F5344CB8AC3E}">
        <p14:creationId xmlns:p14="http://schemas.microsoft.com/office/powerpoint/2010/main" val="3535560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213AD7-3056-0014-50C5-EE4DF607A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11</a:t>
            </a:r>
          </a:p>
        </p:txBody>
      </p:sp>
      <p:pic>
        <p:nvPicPr>
          <p:cNvPr id="3" name="Imagen 2" descr="Imagen que contiene Diagrama&#10;&#10;Descripción generada automáticamente">
            <a:extLst>
              <a:ext uri="{FF2B5EF4-FFF2-40B4-BE49-F238E27FC236}">
                <a16:creationId xmlns:a16="http://schemas.microsoft.com/office/drawing/2014/main" id="{C156101A-4D90-7CAB-EB98-D4CEB40A8A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405" b="5796"/>
          <a:stretch/>
        </p:blipFill>
        <p:spPr>
          <a:xfrm>
            <a:off x="2365200" y="414000"/>
            <a:ext cx="9662065" cy="62244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28CB23A9-49CE-6EC9-BBD4-58C1D0A203C9}"/>
              </a:ext>
            </a:extLst>
          </p:cNvPr>
          <p:cNvSpPr/>
          <p:nvPr/>
        </p:nvSpPr>
        <p:spPr>
          <a:xfrm>
            <a:off x="232597" y="2426284"/>
            <a:ext cx="1333948" cy="344244"/>
          </a:xfrm>
          <a:prstGeom prst="accentCallout2">
            <a:avLst>
              <a:gd name="adj1" fmla="val 48601"/>
              <a:gd name="adj2" fmla="val 106961"/>
              <a:gd name="adj3" fmla="val 51339"/>
              <a:gd name="adj4" fmla="val 184743"/>
              <a:gd name="adj5" fmla="val 170512"/>
              <a:gd name="adj6" fmla="val 284636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Resistencia</a:t>
            </a:r>
          </a:p>
        </p:txBody>
      </p:sp>
    </p:spTree>
    <p:extLst>
      <p:ext uri="{BB962C8B-B14F-4D97-AF65-F5344CB8AC3E}">
        <p14:creationId xmlns:p14="http://schemas.microsoft.com/office/powerpoint/2010/main" val="1126367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760CAA-5197-D08E-BE7D-55D2B4FA7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12</a:t>
            </a:r>
          </a:p>
        </p:txBody>
      </p:sp>
      <p:pic>
        <p:nvPicPr>
          <p:cNvPr id="3" name="Imagen 2" descr="Diagrama&#10;&#10;Descripción generada automáticamente con confianza baja">
            <a:extLst>
              <a:ext uri="{FF2B5EF4-FFF2-40B4-BE49-F238E27FC236}">
                <a16:creationId xmlns:a16="http://schemas.microsoft.com/office/drawing/2014/main" id="{23B5C4E3-E8A7-80EF-31B4-24770B2FF4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405" b="5796"/>
          <a:stretch/>
        </p:blipFill>
        <p:spPr>
          <a:xfrm>
            <a:off x="2365200" y="414000"/>
            <a:ext cx="9662067" cy="62244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AED1162D-BB4F-755B-AD47-7356E9ABF5FF}"/>
              </a:ext>
            </a:extLst>
          </p:cNvPr>
          <p:cNvSpPr/>
          <p:nvPr/>
        </p:nvSpPr>
        <p:spPr>
          <a:xfrm>
            <a:off x="755762" y="1866065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1964"/>
              <a:gd name="adj4" fmla="val 221840"/>
              <a:gd name="adj5" fmla="val 114261"/>
              <a:gd name="adj6" fmla="val 327315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21317089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44279A-1163-89B8-87B9-FB1958818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13</a:t>
            </a:r>
          </a:p>
        </p:txBody>
      </p:sp>
      <p:pic>
        <p:nvPicPr>
          <p:cNvPr id="3" name="Imagen 2" descr="Diagrama&#10;&#10;Descripción generada automáticamente con confianza media">
            <a:extLst>
              <a:ext uri="{FF2B5EF4-FFF2-40B4-BE49-F238E27FC236}">
                <a16:creationId xmlns:a16="http://schemas.microsoft.com/office/drawing/2014/main" id="{5B7D46D3-1F6D-0095-0111-D860F5E72A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405" b="5796"/>
          <a:stretch/>
        </p:blipFill>
        <p:spPr>
          <a:xfrm>
            <a:off x="2365200" y="414000"/>
            <a:ext cx="9662069" cy="62244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FF043252-B742-E23A-8514-AAC57C74254C}"/>
              </a:ext>
            </a:extLst>
          </p:cNvPr>
          <p:cNvSpPr/>
          <p:nvPr/>
        </p:nvSpPr>
        <p:spPr>
          <a:xfrm>
            <a:off x="1246180" y="6021948"/>
            <a:ext cx="1118795" cy="344244"/>
          </a:xfrm>
          <a:prstGeom prst="accentCallout2">
            <a:avLst>
              <a:gd name="adj1" fmla="val 59978"/>
              <a:gd name="adj2" fmla="val 106028"/>
              <a:gd name="adj3" fmla="val 60053"/>
              <a:gd name="adj4" fmla="val 133338"/>
              <a:gd name="adj5" fmla="val -186529"/>
              <a:gd name="adj6" fmla="val 312838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80511B89-6EF8-2DEB-AC0F-46BE45CBCD79}"/>
              </a:ext>
            </a:extLst>
          </p:cNvPr>
          <p:cNvSpPr/>
          <p:nvPr/>
        </p:nvSpPr>
        <p:spPr>
          <a:xfrm>
            <a:off x="10292476" y="1548619"/>
            <a:ext cx="904973" cy="612024"/>
          </a:xfrm>
          <a:prstGeom prst="wedgeEllipseCallout">
            <a:avLst>
              <a:gd name="adj1" fmla="val -158185"/>
              <a:gd name="adj2" fmla="val 64513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D11</a:t>
            </a:r>
          </a:p>
        </p:txBody>
      </p:sp>
    </p:spTree>
    <p:extLst>
      <p:ext uri="{BB962C8B-B14F-4D97-AF65-F5344CB8AC3E}">
        <p14:creationId xmlns:p14="http://schemas.microsoft.com/office/powerpoint/2010/main" val="14754324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F2E055-4D58-515A-7AC0-A9DE9F840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14</a:t>
            </a:r>
          </a:p>
        </p:txBody>
      </p:sp>
      <p:pic>
        <p:nvPicPr>
          <p:cNvPr id="3" name="Imagen 2" descr="Diagrama&#10;&#10;Descripción generada automáticamente">
            <a:extLst>
              <a:ext uri="{FF2B5EF4-FFF2-40B4-BE49-F238E27FC236}">
                <a16:creationId xmlns:a16="http://schemas.microsoft.com/office/drawing/2014/main" id="{D7307EEB-018A-6320-F52C-63D5A30A506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492" b="7038"/>
          <a:stretch/>
        </p:blipFill>
        <p:spPr>
          <a:xfrm>
            <a:off x="2365200" y="414000"/>
            <a:ext cx="9516097" cy="62244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0F75CA40-3DF1-BA5E-03E5-1988A370BE69}"/>
              </a:ext>
            </a:extLst>
          </p:cNvPr>
          <p:cNvSpPr/>
          <p:nvPr/>
        </p:nvSpPr>
        <p:spPr>
          <a:xfrm>
            <a:off x="163536" y="1857858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51339"/>
              <a:gd name="adj4" fmla="val 198763"/>
              <a:gd name="adj5" fmla="val 142386"/>
              <a:gd name="adj6" fmla="val 268661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15300333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4DA10E-9EEB-117D-6D58-B15452BAB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15</a:t>
            </a:r>
          </a:p>
        </p:txBody>
      </p:sp>
      <p:pic>
        <p:nvPicPr>
          <p:cNvPr id="3" name="Imagen 2" descr="Diagrama&#10;&#10;Descripción generada automáticamente">
            <a:extLst>
              <a:ext uri="{FF2B5EF4-FFF2-40B4-BE49-F238E27FC236}">
                <a16:creationId xmlns:a16="http://schemas.microsoft.com/office/drawing/2014/main" id="{059BC831-8EE1-635B-1591-E678D01654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405" b="7038"/>
          <a:stretch/>
        </p:blipFill>
        <p:spPr>
          <a:xfrm>
            <a:off x="2365200" y="414000"/>
            <a:ext cx="9516099" cy="62244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6B131812-BF31-5C76-B94E-31753C4EE3DD}"/>
              </a:ext>
            </a:extLst>
          </p:cNvPr>
          <p:cNvSpPr/>
          <p:nvPr/>
        </p:nvSpPr>
        <p:spPr>
          <a:xfrm>
            <a:off x="218767" y="4020810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51339"/>
              <a:gd name="adj4" fmla="val 182417"/>
              <a:gd name="adj5" fmla="val -237512"/>
              <a:gd name="adj6" fmla="val 279892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8296640D-2C8F-AFF2-CB0B-4BEC1BDA62D2}"/>
              </a:ext>
            </a:extLst>
          </p:cNvPr>
          <p:cNvSpPr/>
          <p:nvPr/>
        </p:nvSpPr>
        <p:spPr>
          <a:xfrm>
            <a:off x="10292476" y="1548619"/>
            <a:ext cx="904973" cy="612024"/>
          </a:xfrm>
          <a:prstGeom prst="wedgeEllipseCallout">
            <a:avLst>
              <a:gd name="adj1" fmla="val -207143"/>
              <a:gd name="adj2" fmla="val 66208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D9</a:t>
            </a:r>
          </a:p>
        </p:txBody>
      </p:sp>
    </p:spTree>
    <p:extLst>
      <p:ext uri="{BB962C8B-B14F-4D97-AF65-F5344CB8AC3E}">
        <p14:creationId xmlns:p14="http://schemas.microsoft.com/office/powerpoint/2010/main" val="38160578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5E8AF8-4876-547E-7F7C-07C46D033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Programación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0CE1132-F799-769D-92FE-B576F59FC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s-MX" sz="2400" dirty="0"/>
              <a:t>Dar doble clic en el icono del escritorio que dice S4A, para abrir el programa. </a:t>
            </a:r>
          </a:p>
          <a:p>
            <a:endParaRPr lang="es-MX" dirty="0"/>
          </a:p>
        </p:txBody>
      </p:sp>
      <p:pic>
        <p:nvPicPr>
          <p:cNvPr id="4" name="Imagen 3" descr="Icono&#10;&#10;Descripción generada automáticamente">
            <a:extLst>
              <a:ext uri="{FF2B5EF4-FFF2-40B4-BE49-F238E27FC236}">
                <a16:creationId xmlns:a16="http://schemas.microsoft.com/office/drawing/2014/main" id="{510C5DDD-10B1-9B53-A533-3CC63F3306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2599" y="2008668"/>
            <a:ext cx="1786801" cy="1786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77225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999" y="989704"/>
            <a:ext cx="5097007" cy="5328295"/>
          </a:xfrm>
        </p:spPr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es-MX" sz="2400" dirty="0"/>
              <a:t>Arrastrar y acomodar los bloques como se muestra en la imagen, que se encuentran en la sección de control y movimiento, seleccionar los números correspondientes. </a:t>
            </a:r>
          </a:p>
          <a:p>
            <a:endParaRPr lang="es-MX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8D14E13-67EE-7EC1-231F-892970E7E7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4885" y="718863"/>
            <a:ext cx="4035103" cy="503949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994618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3"/>
            </a:pPr>
            <a:r>
              <a:rPr lang="es-MX" sz="2400" dirty="0"/>
              <a:t>Conectar cable USB al Arduino y a la computadora.</a:t>
            </a:r>
          </a:p>
          <a:p>
            <a:endParaRPr lang="es-MX" dirty="0"/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B5EC3410-73D9-555E-2DA7-0579FB660FE3}"/>
              </a:ext>
            </a:extLst>
          </p:cNvPr>
          <p:cNvGrpSpPr/>
          <p:nvPr/>
        </p:nvGrpSpPr>
        <p:grpSpPr>
          <a:xfrm>
            <a:off x="756298" y="2044615"/>
            <a:ext cx="10980154" cy="2768770"/>
            <a:chOff x="870708" y="2619380"/>
            <a:chExt cx="10980154" cy="2768770"/>
          </a:xfrm>
        </p:grpSpPr>
        <p:pic>
          <p:nvPicPr>
            <p:cNvPr id="6" name="Imagen 5">
              <a:extLst>
                <a:ext uri="{FF2B5EF4-FFF2-40B4-BE49-F238E27FC236}">
                  <a16:creationId xmlns:a16="http://schemas.microsoft.com/office/drawing/2014/main" id="{562ECC6B-CAE6-89FC-E37B-270B5C4881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870708" y="2619380"/>
              <a:ext cx="2340000" cy="2340000"/>
            </a:xfrm>
            <a:prstGeom prst="rect">
              <a:avLst/>
            </a:prstGeom>
          </p:spPr>
        </p:pic>
        <p:pic>
          <p:nvPicPr>
            <p:cNvPr id="7" name="Imagen 6">
              <a:extLst>
                <a:ext uri="{FF2B5EF4-FFF2-40B4-BE49-F238E27FC236}">
                  <a16:creationId xmlns:a16="http://schemas.microsoft.com/office/drawing/2014/main" id="{188A6887-5A07-FA81-7988-5EB3064570B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315731" y="3092187"/>
              <a:ext cx="1804500" cy="1394386"/>
            </a:xfrm>
            <a:prstGeom prst="rect">
              <a:avLst/>
            </a:prstGeom>
          </p:spPr>
        </p:pic>
        <p:pic>
          <p:nvPicPr>
            <p:cNvPr id="8" name="Imagen 7" descr="Teclado de computadora&#10;&#10;Descripción generada automáticamente">
              <a:extLst>
                <a:ext uri="{FF2B5EF4-FFF2-40B4-BE49-F238E27FC236}">
                  <a16:creationId xmlns:a16="http://schemas.microsoft.com/office/drawing/2014/main" id="{1F458DA8-CFA5-82D9-53C6-A0072BAC0B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4896"/>
            <a:stretch/>
          </p:blipFill>
          <p:spPr>
            <a:xfrm>
              <a:off x="7297873" y="2823520"/>
              <a:ext cx="4552989" cy="2564630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cxnSp>
          <p:nvCxnSpPr>
            <p:cNvPr id="9" name="Conector recto de flecha 8">
              <a:extLst>
                <a:ext uri="{FF2B5EF4-FFF2-40B4-BE49-F238E27FC236}">
                  <a16:creationId xmlns:a16="http://schemas.microsoft.com/office/drawing/2014/main" id="{427FC122-74B2-5260-F63E-9724A4D98842}"/>
                </a:ext>
              </a:extLst>
            </p:cNvPr>
            <p:cNvCxnSpPr>
              <a:cxnSpLocks/>
            </p:cNvCxnSpPr>
            <p:nvPr/>
          </p:nvCxnSpPr>
          <p:spPr>
            <a:xfrm>
              <a:off x="6349052" y="4105835"/>
              <a:ext cx="720000" cy="0"/>
            </a:xfrm>
            <a:prstGeom prst="straightConnector1">
              <a:avLst/>
            </a:prstGeom>
            <a:ln w="88900">
              <a:tailEnd type="triangle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0" name="Conector recto de flecha 9">
              <a:extLst>
                <a:ext uri="{FF2B5EF4-FFF2-40B4-BE49-F238E27FC236}">
                  <a16:creationId xmlns:a16="http://schemas.microsoft.com/office/drawing/2014/main" id="{907CCD8C-97DA-292B-33BD-9529A4CCC3B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04343" y="4105835"/>
              <a:ext cx="720000" cy="0"/>
            </a:xfrm>
            <a:prstGeom prst="straightConnector1">
              <a:avLst/>
            </a:prstGeom>
            <a:ln w="88900">
              <a:tailEnd type="triangle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sp>
          <p:nvSpPr>
            <p:cNvPr id="11" name="Elipse 10">
              <a:extLst>
                <a:ext uri="{FF2B5EF4-FFF2-40B4-BE49-F238E27FC236}">
                  <a16:creationId xmlns:a16="http://schemas.microsoft.com/office/drawing/2014/main" id="{BE3F8BB9-CC65-FE46-21D0-E20BE2A743FD}"/>
                </a:ext>
              </a:extLst>
            </p:cNvPr>
            <p:cNvSpPr/>
            <p:nvPr/>
          </p:nvSpPr>
          <p:spPr>
            <a:xfrm>
              <a:off x="8939605" y="3911758"/>
              <a:ext cx="1080000" cy="1080000"/>
            </a:xfrm>
            <a:prstGeom prst="ellipse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</p:spTree>
    <p:extLst>
      <p:ext uri="{BB962C8B-B14F-4D97-AF65-F5344CB8AC3E}">
        <p14:creationId xmlns:p14="http://schemas.microsoft.com/office/powerpoint/2010/main" val="178409499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4"/>
            </a:pPr>
            <a:r>
              <a:rPr lang="es-MX" sz="2400" dirty="0"/>
              <a:t>Dar clic en la bandera verde para correr el programa en la tarjeta.</a:t>
            </a:r>
          </a:p>
          <a:p>
            <a:pPr marL="0" indent="0">
              <a:buNone/>
            </a:pPr>
            <a:r>
              <a:rPr lang="es-MX" sz="2400" i="1" dirty="0"/>
              <a:t>Se iluminará el contorno del programa indicando que se llevó a cabo correctamente.</a:t>
            </a:r>
          </a:p>
          <a:p>
            <a:endParaRPr lang="es-MX" dirty="0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13ADEF0D-3D5E-0301-DD4A-CC004F7B6C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116" t="6078" b="58039"/>
          <a:stretch/>
        </p:blipFill>
        <p:spPr>
          <a:xfrm>
            <a:off x="3545549" y="2614108"/>
            <a:ext cx="4562307" cy="311143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3" name="Bocadillo: ovalado 12">
            <a:extLst>
              <a:ext uri="{FF2B5EF4-FFF2-40B4-BE49-F238E27FC236}">
                <a16:creationId xmlns:a16="http://schemas.microsoft.com/office/drawing/2014/main" id="{44FFE800-8435-F19A-746C-BC9286E604C7}"/>
              </a:ext>
            </a:extLst>
          </p:cNvPr>
          <p:cNvSpPr/>
          <p:nvPr/>
        </p:nvSpPr>
        <p:spPr>
          <a:xfrm>
            <a:off x="8621284" y="4946334"/>
            <a:ext cx="914400" cy="612648"/>
          </a:xfrm>
          <a:prstGeom prst="wedgeEllipseCallout">
            <a:avLst>
              <a:gd name="adj1" fmla="val -167894"/>
              <a:gd name="adj2" fmla="val -379992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CLIC</a:t>
            </a:r>
          </a:p>
        </p:txBody>
      </p:sp>
    </p:spTree>
    <p:extLst>
      <p:ext uri="{BB962C8B-B14F-4D97-AF65-F5344CB8AC3E}">
        <p14:creationId xmlns:p14="http://schemas.microsoft.com/office/powerpoint/2010/main" val="24260620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C5CBFF-70D1-9194-F4DD-A0603205F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Aprendizaje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64FB597-8ACA-2400-569F-76C59C42C2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Desarrollar habilidades de trabajo en equipo y comunicación.</a:t>
            </a:r>
          </a:p>
          <a:p>
            <a:r>
              <a:rPr lang="es-MX" dirty="0"/>
              <a:t>Identificar y conectar de manera adecuada los componentes que forman parte del circuito.</a:t>
            </a:r>
          </a:p>
          <a:p>
            <a:r>
              <a:rPr lang="es-MX" dirty="0"/>
              <a:t>Comprender el funcionamiento básico de cada uno de los componentes y su papel dentro del circuito.</a:t>
            </a:r>
          </a:p>
          <a:p>
            <a:r>
              <a:rPr lang="es-MX" dirty="0"/>
              <a:t>Comprender la lógica de programación de cada uno de los bloques y construir un conjunto de instrucciones para completar el programa que se cargará en la tarjeta Arduino.</a:t>
            </a:r>
          </a:p>
          <a:p>
            <a:r>
              <a:rPr lang="es-MX" dirty="0"/>
              <a:t>Analizar la lógica del funcionamiento de las sirenas de emergencia y su aplicación.</a:t>
            </a: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740510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FAF2EB-5616-FB7F-A5EE-A531622F7B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Retos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64C66E0-B283-075B-9C30-7AFCCDA221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MX" dirty="0"/>
              <a:t>Una vez terminado el proyecto proponer los siguientes retos:</a:t>
            </a:r>
          </a:p>
          <a:p>
            <a:r>
              <a:rPr lang="es-MX" dirty="0"/>
              <a:t>Aumentar o disminuir el volumen de sonido del Zumbador.</a:t>
            </a:r>
          </a:p>
          <a:p>
            <a:r>
              <a:rPr lang="es-MX" dirty="0"/>
              <a:t>Hacer que la secuencia del encendido y apagado de los foquitos LED se manejen distintos tiempos a la secuencia de encendido y apagado del Zumbador.</a:t>
            </a: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5356491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3E66BB-7836-16C5-483E-FA49CED96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Objetivo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23C7282-4C47-1153-4329-BE43412243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1" y="1536895"/>
            <a:ext cx="4083300" cy="4781104"/>
          </a:xfrm>
        </p:spPr>
        <p:txBody>
          <a:bodyPr/>
          <a:lstStyle/>
          <a:p>
            <a:r>
              <a:rPr lang="es-MX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Simular el claxon y la sirena de un carro policía, de tal manera que al presionar un botón pulsador emita un sonido el zumbador y enciendan dos </a:t>
            </a:r>
            <a:r>
              <a:rPr lang="es-MX" sz="24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LEDs</a:t>
            </a:r>
            <a:r>
              <a:rPr lang="es-MX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de forma intermitente, repitiendo el ciclo 5 veces.</a:t>
            </a:r>
            <a:endParaRPr lang="es-MX" dirty="0"/>
          </a:p>
        </p:txBody>
      </p:sp>
      <p:grpSp>
        <p:nvGrpSpPr>
          <p:cNvPr id="9" name="Grupo 8">
            <a:extLst>
              <a:ext uri="{FF2B5EF4-FFF2-40B4-BE49-F238E27FC236}">
                <a16:creationId xmlns:a16="http://schemas.microsoft.com/office/drawing/2014/main" id="{9EC21F88-99CD-F9FA-5244-2494B2FAAD6F}"/>
              </a:ext>
            </a:extLst>
          </p:cNvPr>
          <p:cNvGrpSpPr/>
          <p:nvPr/>
        </p:nvGrpSpPr>
        <p:grpSpPr>
          <a:xfrm>
            <a:off x="5600270" y="424801"/>
            <a:ext cx="5738894" cy="5013580"/>
            <a:chOff x="210689" y="1045420"/>
            <a:chExt cx="5738894" cy="5013580"/>
          </a:xfrm>
        </p:grpSpPr>
        <p:pic>
          <p:nvPicPr>
            <p:cNvPr id="10" name="Imagen 9">
              <a:extLst>
                <a:ext uri="{FF2B5EF4-FFF2-40B4-BE49-F238E27FC236}">
                  <a16:creationId xmlns:a16="http://schemas.microsoft.com/office/drawing/2014/main" id="{EC96CF08-93EF-5572-0E05-58C4E6D61AF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000" b="39525"/>
            <a:stretch/>
          </p:blipFill>
          <p:spPr>
            <a:xfrm>
              <a:off x="319789" y="2036548"/>
              <a:ext cx="913769" cy="1009921"/>
            </a:xfrm>
            <a:prstGeom prst="rect">
              <a:avLst/>
            </a:prstGeom>
          </p:spPr>
        </p:pic>
        <p:pic>
          <p:nvPicPr>
            <p:cNvPr id="11" name="Picture 5">
              <a:extLst>
                <a:ext uri="{FF2B5EF4-FFF2-40B4-BE49-F238E27FC236}">
                  <a16:creationId xmlns:a16="http://schemas.microsoft.com/office/drawing/2014/main" id="{04C466D4-D2F4-8780-8238-C6F5EF679C0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29605" t="8485" r="29722" b="6250"/>
            <a:stretch>
              <a:fillRect/>
            </a:stretch>
          </p:blipFill>
          <p:spPr bwMode="auto">
            <a:xfrm>
              <a:off x="210689" y="3114219"/>
              <a:ext cx="1057393" cy="124625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grpSp>
          <p:nvGrpSpPr>
            <p:cNvPr id="12" name="Grupo 11">
              <a:extLst>
                <a:ext uri="{FF2B5EF4-FFF2-40B4-BE49-F238E27FC236}">
                  <a16:creationId xmlns:a16="http://schemas.microsoft.com/office/drawing/2014/main" id="{EB50C687-C429-1FF9-0331-196CC381DA88}"/>
                </a:ext>
              </a:extLst>
            </p:cNvPr>
            <p:cNvGrpSpPr/>
            <p:nvPr/>
          </p:nvGrpSpPr>
          <p:grpSpPr>
            <a:xfrm>
              <a:off x="1535472" y="1045420"/>
              <a:ext cx="4414111" cy="5013580"/>
              <a:chOff x="456494" y="808679"/>
              <a:chExt cx="4414111" cy="5013580"/>
            </a:xfrm>
          </p:grpSpPr>
          <p:pic>
            <p:nvPicPr>
              <p:cNvPr id="13" name="Imagen 12">
                <a:extLst>
                  <a:ext uri="{FF2B5EF4-FFF2-40B4-BE49-F238E27FC236}">
                    <a16:creationId xmlns:a16="http://schemas.microsoft.com/office/drawing/2014/main" id="{E9259937-F612-DAE3-6E70-B3B613C7BA2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420817" y="859300"/>
                <a:ext cx="849059" cy="900000"/>
              </a:xfrm>
              <a:prstGeom prst="rect">
                <a:avLst/>
              </a:prstGeom>
            </p:spPr>
          </p:pic>
          <p:pic>
            <p:nvPicPr>
              <p:cNvPr id="14" name="Imagen 13">
                <a:extLst>
                  <a:ext uri="{FF2B5EF4-FFF2-40B4-BE49-F238E27FC236}">
                    <a16:creationId xmlns:a16="http://schemas.microsoft.com/office/drawing/2014/main" id="{B151BE8B-4794-C9E5-ECC5-FCF54428E8A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624003" y="859300"/>
                <a:ext cx="849057" cy="900000"/>
              </a:xfrm>
              <a:prstGeom prst="rect">
                <a:avLst/>
              </a:prstGeom>
            </p:spPr>
          </p:pic>
          <p:pic>
            <p:nvPicPr>
              <p:cNvPr id="15" name="Imagen 14">
                <a:extLst>
                  <a:ext uri="{FF2B5EF4-FFF2-40B4-BE49-F238E27FC236}">
                    <a16:creationId xmlns:a16="http://schemas.microsoft.com/office/drawing/2014/main" id="{083BB6E6-572E-255E-1CF5-9FF61BED401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624001" y="1822315"/>
                <a:ext cx="849056" cy="900000"/>
              </a:xfrm>
              <a:prstGeom prst="rect">
                <a:avLst/>
              </a:prstGeom>
            </p:spPr>
          </p:pic>
          <p:pic>
            <p:nvPicPr>
              <p:cNvPr id="16" name="Imagen 15">
                <a:extLst>
                  <a:ext uri="{FF2B5EF4-FFF2-40B4-BE49-F238E27FC236}">
                    <a16:creationId xmlns:a16="http://schemas.microsoft.com/office/drawing/2014/main" id="{E315EC69-66A4-230F-69F1-1EEB14E3A3B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420817" y="1822315"/>
                <a:ext cx="849057" cy="900000"/>
              </a:xfrm>
              <a:prstGeom prst="rect">
                <a:avLst/>
              </a:prstGeom>
            </p:spPr>
          </p:pic>
          <p:pic>
            <p:nvPicPr>
              <p:cNvPr id="17" name="Imagen 16">
                <a:extLst>
                  <a:ext uri="{FF2B5EF4-FFF2-40B4-BE49-F238E27FC236}">
                    <a16:creationId xmlns:a16="http://schemas.microsoft.com/office/drawing/2014/main" id="{FF8E67E6-F1AD-5320-0344-7677909778A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420817" y="2785330"/>
                <a:ext cx="849059" cy="900000"/>
              </a:xfrm>
              <a:prstGeom prst="rect">
                <a:avLst/>
              </a:prstGeom>
            </p:spPr>
          </p:pic>
          <p:pic>
            <p:nvPicPr>
              <p:cNvPr id="18" name="Imagen 17">
                <a:extLst>
                  <a:ext uri="{FF2B5EF4-FFF2-40B4-BE49-F238E27FC236}">
                    <a16:creationId xmlns:a16="http://schemas.microsoft.com/office/drawing/2014/main" id="{66252692-350C-E02B-762C-4FC37A3A021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624003" y="2785330"/>
                <a:ext cx="849057" cy="900000"/>
              </a:xfrm>
              <a:prstGeom prst="rect">
                <a:avLst/>
              </a:prstGeom>
            </p:spPr>
          </p:pic>
          <p:pic>
            <p:nvPicPr>
              <p:cNvPr id="19" name="Imagen 18">
                <a:extLst>
                  <a:ext uri="{FF2B5EF4-FFF2-40B4-BE49-F238E27FC236}">
                    <a16:creationId xmlns:a16="http://schemas.microsoft.com/office/drawing/2014/main" id="{BFEB2665-8F75-8CFE-FD61-4FF7AE68AF3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624001" y="3748345"/>
                <a:ext cx="849056" cy="900000"/>
              </a:xfrm>
              <a:prstGeom prst="rect">
                <a:avLst/>
              </a:prstGeom>
            </p:spPr>
          </p:pic>
          <p:pic>
            <p:nvPicPr>
              <p:cNvPr id="20" name="Imagen 19">
                <a:extLst>
                  <a:ext uri="{FF2B5EF4-FFF2-40B4-BE49-F238E27FC236}">
                    <a16:creationId xmlns:a16="http://schemas.microsoft.com/office/drawing/2014/main" id="{B8E6D9F6-8EAC-2D4B-3BE8-4C16EB6CECA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420817" y="3748345"/>
                <a:ext cx="849057" cy="900000"/>
              </a:xfrm>
              <a:prstGeom prst="rect">
                <a:avLst/>
              </a:prstGeom>
            </p:spPr>
          </p:pic>
          <p:pic>
            <p:nvPicPr>
              <p:cNvPr id="21" name="Imagen 20">
                <a:extLst>
                  <a:ext uri="{FF2B5EF4-FFF2-40B4-BE49-F238E27FC236}">
                    <a16:creationId xmlns:a16="http://schemas.microsoft.com/office/drawing/2014/main" id="{650061E6-BB5D-CECC-41C1-F456F309CA2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duotone>
                  <a:schemeClr val="accent5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625705" y="808679"/>
                <a:ext cx="1023302" cy="1023302"/>
              </a:xfrm>
              <a:prstGeom prst="rect">
                <a:avLst/>
              </a:prstGeom>
            </p:spPr>
          </p:pic>
          <p:pic>
            <p:nvPicPr>
              <p:cNvPr id="22" name="Imagen 21">
                <a:extLst>
                  <a:ext uri="{FF2B5EF4-FFF2-40B4-BE49-F238E27FC236}">
                    <a16:creationId xmlns:a16="http://schemas.microsoft.com/office/drawing/2014/main" id="{14D467FF-B22E-85D5-26D4-512F3457CF3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duotone>
                  <a:schemeClr val="accent5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625705" y="2739361"/>
                <a:ext cx="1023302" cy="1023302"/>
              </a:xfrm>
              <a:prstGeom prst="rect">
                <a:avLst/>
              </a:prstGeom>
            </p:spPr>
          </p:pic>
          <p:cxnSp>
            <p:nvCxnSpPr>
              <p:cNvPr id="28" name="Conector recto 27">
                <a:extLst>
                  <a:ext uri="{FF2B5EF4-FFF2-40B4-BE49-F238E27FC236}">
                    <a16:creationId xmlns:a16="http://schemas.microsoft.com/office/drawing/2014/main" id="{37CB7D83-908A-BED4-6B34-9B673F3D8CD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5770" y="830997"/>
                <a:ext cx="3724835" cy="0"/>
              </a:xfrm>
              <a:prstGeom prst="line">
                <a:avLst/>
              </a:prstGeom>
              <a:ln w="25400">
                <a:prstDash val="dash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Conector recto 28">
                <a:extLst>
                  <a:ext uri="{FF2B5EF4-FFF2-40B4-BE49-F238E27FC236}">
                    <a16:creationId xmlns:a16="http://schemas.microsoft.com/office/drawing/2014/main" id="{8860ABC9-BBAF-EBDF-0001-647D3A1E987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29127" y="836048"/>
                <a:ext cx="0" cy="4105683"/>
              </a:xfrm>
              <a:prstGeom prst="line">
                <a:avLst/>
              </a:prstGeom>
              <a:ln w="25400">
                <a:prstDash val="dash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Conector recto 29">
                <a:extLst>
                  <a:ext uri="{FF2B5EF4-FFF2-40B4-BE49-F238E27FC236}">
                    <a16:creationId xmlns:a16="http://schemas.microsoft.com/office/drawing/2014/main" id="{D3CCD398-B927-A704-D548-EC82B3AC189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13496" y="4939044"/>
                <a:ext cx="3724835" cy="0"/>
              </a:xfrm>
              <a:prstGeom prst="line">
                <a:avLst/>
              </a:prstGeom>
              <a:ln w="25400">
                <a:prstDash val="dash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Conector recto 30">
                <a:extLst>
                  <a:ext uri="{FF2B5EF4-FFF2-40B4-BE49-F238E27FC236}">
                    <a16:creationId xmlns:a16="http://schemas.microsoft.com/office/drawing/2014/main" id="{F4423C9C-7E55-A5E5-3501-0EEA3361CBE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01658" y="836048"/>
                <a:ext cx="0" cy="4105683"/>
              </a:xfrm>
              <a:prstGeom prst="line">
                <a:avLst/>
              </a:prstGeom>
              <a:ln w="25400">
                <a:prstDash val="dash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Conector recto 31">
                <a:extLst>
                  <a:ext uri="{FF2B5EF4-FFF2-40B4-BE49-F238E27FC236}">
                    <a16:creationId xmlns:a16="http://schemas.microsoft.com/office/drawing/2014/main" id="{FB0A1771-3114-3815-1E02-F045158D5D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30611" y="1795421"/>
                <a:ext cx="3724835" cy="0"/>
              </a:xfrm>
              <a:prstGeom prst="line">
                <a:avLst/>
              </a:prstGeom>
              <a:ln w="25400">
                <a:prstDash val="dash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Conector recto 32">
                <a:extLst>
                  <a:ext uri="{FF2B5EF4-FFF2-40B4-BE49-F238E27FC236}">
                    <a16:creationId xmlns:a16="http://schemas.microsoft.com/office/drawing/2014/main" id="{9E32C89D-07FF-6BD0-2AE4-DB0855C863F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31432" y="2758436"/>
                <a:ext cx="3724835" cy="0"/>
              </a:xfrm>
              <a:prstGeom prst="line">
                <a:avLst/>
              </a:prstGeom>
              <a:ln w="25400">
                <a:prstDash val="dash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" name="Conector recto 33">
                <a:extLst>
                  <a:ext uri="{FF2B5EF4-FFF2-40B4-BE49-F238E27FC236}">
                    <a16:creationId xmlns:a16="http://schemas.microsoft.com/office/drawing/2014/main" id="{9F277586-D8E6-BDDA-1B20-3BB80D2A1E1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29127" y="3719870"/>
                <a:ext cx="3724835" cy="0"/>
              </a:xfrm>
              <a:prstGeom prst="line">
                <a:avLst/>
              </a:prstGeom>
              <a:ln w="25400">
                <a:prstDash val="dash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5" name="CuadroTexto 34">
                <a:extLst>
                  <a:ext uri="{FF2B5EF4-FFF2-40B4-BE49-F238E27FC236}">
                    <a16:creationId xmlns:a16="http://schemas.microsoft.com/office/drawing/2014/main" id="{7C068BCF-BD50-A670-C175-C2D944F27F5B}"/>
                  </a:ext>
                </a:extLst>
              </p:cNvPr>
              <p:cNvSpPr txBox="1"/>
              <p:nvPr/>
            </p:nvSpPr>
            <p:spPr>
              <a:xfrm>
                <a:off x="456494" y="959266"/>
                <a:ext cx="453970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MX" sz="4000" dirty="0"/>
                  <a:t>1</a:t>
                </a:r>
              </a:p>
            </p:txBody>
          </p:sp>
          <p:sp>
            <p:nvSpPr>
              <p:cNvPr id="36" name="CuadroTexto 35">
                <a:extLst>
                  <a:ext uri="{FF2B5EF4-FFF2-40B4-BE49-F238E27FC236}">
                    <a16:creationId xmlns:a16="http://schemas.microsoft.com/office/drawing/2014/main" id="{E8498A22-D344-A45F-B756-A56B842434E2}"/>
                  </a:ext>
                </a:extLst>
              </p:cNvPr>
              <p:cNvSpPr txBox="1"/>
              <p:nvPr/>
            </p:nvSpPr>
            <p:spPr>
              <a:xfrm>
                <a:off x="456494" y="1918372"/>
                <a:ext cx="453970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MX" sz="4000" dirty="0"/>
                  <a:t>2</a:t>
                </a:r>
              </a:p>
            </p:txBody>
          </p:sp>
          <p:sp>
            <p:nvSpPr>
              <p:cNvPr id="37" name="CuadroTexto 36">
                <a:extLst>
                  <a:ext uri="{FF2B5EF4-FFF2-40B4-BE49-F238E27FC236}">
                    <a16:creationId xmlns:a16="http://schemas.microsoft.com/office/drawing/2014/main" id="{A52CCAEC-CDBC-D1DD-1FAE-08822BCC8457}"/>
                  </a:ext>
                </a:extLst>
              </p:cNvPr>
              <p:cNvSpPr txBox="1"/>
              <p:nvPr/>
            </p:nvSpPr>
            <p:spPr>
              <a:xfrm>
                <a:off x="460312" y="2877478"/>
                <a:ext cx="453970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MX" sz="4000" dirty="0"/>
                  <a:t>3</a:t>
                </a:r>
              </a:p>
            </p:txBody>
          </p:sp>
          <p:sp>
            <p:nvSpPr>
              <p:cNvPr id="38" name="CuadroTexto 37">
                <a:extLst>
                  <a:ext uri="{FF2B5EF4-FFF2-40B4-BE49-F238E27FC236}">
                    <a16:creationId xmlns:a16="http://schemas.microsoft.com/office/drawing/2014/main" id="{278A1B7B-24B1-3F3E-D32C-89B0C5B83166}"/>
                  </a:ext>
                </a:extLst>
              </p:cNvPr>
              <p:cNvSpPr txBox="1"/>
              <p:nvPr/>
            </p:nvSpPr>
            <p:spPr>
              <a:xfrm>
                <a:off x="464521" y="3844402"/>
                <a:ext cx="453970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MX" sz="4000" dirty="0"/>
                  <a:t>4</a:t>
                </a:r>
              </a:p>
            </p:txBody>
          </p:sp>
          <p:sp>
            <p:nvSpPr>
              <p:cNvPr id="39" name="Elipse 38">
                <a:extLst>
                  <a:ext uri="{FF2B5EF4-FFF2-40B4-BE49-F238E27FC236}">
                    <a16:creationId xmlns:a16="http://schemas.microsoft.com/office/drawing/2014/main" id="{3752BE99-6014-1211-BE6A-D8EBD536D8AF}"/>
                  </a:ext>
                </a:extLst>
              </p:cNvPr>
              <p:cNvSpPr/>
              <p:nvPr/>
            </p:nvSpPr>
            <p:spPr>
              <a:xfrm>
                <a:off x="601506" y="5028978"/>
                <a:ext cx="180000" cy="18000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 dirty="0"/>
              </a:p>
            </p:txBody>
          </p:sp>
          <p:sp>
            <p:nvSpPr>
              <p:cNvPr id="40" name="Elipse 39">
                <a:extLst>
                  <a:ext uri="{FF2B5EF4-FFF2-40B4-BE49-F238E27FC236}">
                    <a16:creationId xmlns:a16="http://schemas.microsoft.com/office/drawing/2014/main" id="{B1B767DD-0630-AD69-75C7-94363A5F6CEF}"/>
                  </a:ext>
                </a:extLst>
              </p:cNvPr>
              <p:cNvSpPr/>
              <p:nvPr/>
            </p:nvSpPr>
            <p:spPr>
              <a:xfrm>
                <a:off x="601506" y="5347773"/>
                <a:ext cx="180000" cy="18000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 dirty="0"/>
              </a:p>
            </p:txBody>
          </p:sp>
          <p:sp>
            <p:nvSpPr>
              <p:cNvPr id="41" name="Elipse 40">
                <a:extLst>
                  <a:ext uri="{FF2B5EF4-FFF2-40B4-BE49-F238E27FC236}">
                    <a16:creationId xmlns:a16="http://schemas.microsoft.com/office/drawing/2014/main" id="{2342BB7C-CBA0-1B12-0CE4-F60196C137FE}"/>
                  </a:ext>
                </a:extLst>
              </p:cNvPr>
              <p:cNvSpPr/>
              <p:nvPr/>
            </p:nvSpPr>
            <p:spPr>
              <a:xfrm>
                <a:off x="611017" y="5642259"/>
                <a:ext cx="180000" cy="18000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 dirty="0"/>
              </a:p>
            </p:txBody>
          </p:sp>
          <p:sp>
            <p:nvSpPr>
              <p:cNvPr id="42" name="Elipse 41">
                <a:extLst>
                  <a:ext uri="{FF2B5EF4-FFF2-40B4-BE49-F238E27FC236}">
                    <a16:creationId xmlns:a16="http://schemas.microsoft.com/office/drawing/2014/main" id="{9015351F-BCBB-8EC2-87AE-1841E294DC22}"/>
                  </a:ext>
                </a:extLst>
              </p:cNvPr>
              <p:cNvSpPr/>
              <p:nvPr/>
            </p:nvSpPr>
            <p:spPr>
              <a:xfrm>
                <a:off x="2878541" y="5028978"/>
                <a:ext cx="180000" cy="18000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 dirty="0"/>
              </a:p>
            </p:txBody>
          </p:sp>
          <p:sp>
            <p:nvSpPr>
              <p:cNvPr id="43" name="Elipse 42">
                <a:extLst>
                  <a:ext uri="{FF2B5EF4-FFF2-40B4-BE49-F238E27FC236}">
                    <a16:creationId xmlns:a16="http://schemas.microsoft.com/office/drawing/2014/main" id="{1FC51E83-1E2C-FEF3-97E8-46BB9CD83915}"/>
                  </a:ext>
                </a:extLst>
              </p:cNvPr>
              <p:cNvSpPr/>
              <p:nvPr/>
            </p:nvSpPr>
            <p:spPr>
              <a:xfrm>
                <a:off x="2878541" y="5347773"/>
                <a:ext cx="180000" cy="18000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 dirty="0"/>
              </a:p>
            </p:txBody>
          </p:sp>
          <p:sp>
            <p:nvSpPr>
              <p:cNvPr id="44" name="Elipse 43">
                <a:extLst>
                  <a:ext uri="{FF2B5EF4-FFF2-40B4-BE49-F238E27FC236}">
                    <a16:creationId xmlns:a16="http://schemas.microsoft.com/office/drawing/2014/main" id="{E39315A5-C209-6F91-596C-5D6B7BA356E9}"/>
                  </a:ext>
                </a:extLst>
              </p:cNvPr>
              <p:cNvSpPr/>
              <p:nvPr/>
            </p:nvSpPr>
            <p:spPr>
              <a:xfrm>
                <a:off x="2888052" y="5642259"/>
                <a:ext cx="180000" cy="18000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 dirty="0"/>
              </a:p>
            </p:txBody>
          </p:sp>
        </p:grpSp>
      </p:grpSp>
      <p:pic>
        <p:nvPicPr>
          <p:cNvPr id="45" name="Imagen 44">
            <a:extLst>
              <a:ext uri="{FF2B5EF4-FFF2-40B4-BE49-F238E27FC236}">
                <a16:creationId xmlns:a16="http://schemas.microsoft.com/office/drawing/2014/main" id="{772A4933-B888-7F32-B5E8-32B90EC4D6B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7634" y="4735100"/>
            <a:ext cx="2952750" cy="179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2035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1F6840-3410-3E78-D519-285D9CE0A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Forma de trabajo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D4E8D5-8998-51D0-C5AC-411B03BD04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algn="just"/>
            <a:r>
              <a:rPr lang="es-MX" sz="2400" b="1" dirty="0"/>
              <a:t>ROL 1: Constructor</a:t>
            </a:r>
          </a:p>
          <a:p>
            <a:pPr marL="0" lvl="0" indent="0" algn="just">
              <a:buNone/>
            </a:pPr>
            <a:r>
              <a:rPr lang="es-MX" sz="2400" dirty="0"/>
              <a:t>Se encarga de cortar y armar la parte de cartón del proyecto.</a:t>
            </a:r>
          </a:p>
          <a:p>
            <a:pPr lvl="0" algn="just"/>
            <a:r>
              <a:rPr lang="es-MX" sz="2400" b="1" dirty="0"/>
              <a:t>ROL 2: Electrónico </a:t>
            </a:r>
          </a:p>
          <a:p>
            <a:pPr marL="0" lvl="0" indent="0" algn="just">
              <a:buNone/>
            </a:pPr>
            <a:r>
              <a:rPr lang="es-MX" sz="2400" dirty="0"/>
              <a:t>Se encarga de hacer las conexiones necesarias de los componentes electrónicos.</a:t>
            </a:r>
          </a:p>
          <a:p>
            <a:pPr lvl="0" algn="just"/>
            <a:r>
              <a:rPr lang="es-MX" sz="2400" b="1" dirty="0"/>
              <a:t>ROL 3: Programador </a:t>
            </a:r>
          </a:p>
          <a:p>
            <a:pPr marL="0" lvl="0" indent="0" algn="just">
              <a:buNone/>
            </a:pPr>
            <a:r>
              <a:rPr lang="es-MX" sz="2400" dirty="0"/>
              <a:t>Se encarga de realizar el programa en la computadora.</a:t>
            </a:r>
          </a:p>
          <a:p>
            <a:pPr lvl="0" algn="just"/>
            <a:r>
              <a:rPr lang="es-MX" sz="2400" b="1" dirty="0"/>
              <a:t>ROL 4: Administrador (Opcional)</a:t>
            </a:r>
          </a:p>
          <a:p>
            <a:pPr marL="0" lvl="0" indent="0" algn="just">
              <a:buNone/>
            </a:pPr>
            <a:r>
              <a:rPr lang="es-MX" sz="2400" dirty="0"/>
              <a:t>Se encarga de revisar los componentes y recursos y se asegura de que el equipo esté completo.</a:t>
            </a: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2461519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518E6B-854A-8315-A111-ED7CB2F09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Introducción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12E5F47-B76D-1E2B-26BC-15C5EF5A08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¿Cuáles son los beneficios de las sirenas de emergencia?</a:t>
            </a:r>
          </a:p>
          <a:p>
            <a:r>
              <a:rPr lang="es-MX" dirty="0"/>
              <a:t>¿Qué pasaría si no hubiera sirenas de emergencia?</a:t>
            </a:r>
          </a:p>
          <a:p>
            <a:r>
              <a:rPr lang="es-MX" dirty="0"/>
              <a:t>¿En dónde se utilizan?</a:t>
            </a:r>
          </a:p>
          <a:p>
            <a:endParaRPr lang="es-MX" dirty="0"/>
          </a:p>
          <a:p>
            <a:r>
              <a:rPr lang="es-MX" dirty="0"/>
              <a:t>Sirenas de emergencia: </a:t>
            </a:r>
          </a:p>
          <a:p>
            <a:pPr marL="0" indent="0">
              <a:buNone/>
            </a:pPr>
            <a:r>
              <a:rPr lang="es-MX" dirty="0">
                <a:hlinkClick r:id="rId2"/>
              </a:rPr>
              <a:t>https://www.youtube.com/watch?v=_-kXs-DPxDI</a:t>
            </a:r>
            <a:endParaRPr lang="es-MX" dirty="0"/>
          </a:p>
          <a:p>
            <a:pPr marL="0" indent="0">
              <a:buNone/>
            </a:pPr>
            <a:endParaRPr lang="es-MX" dirty="0"/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3719579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03FD56-1FD9-AD0D-22AB-4C13037B0B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Componentes necesarios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F1D7996D-DE5B-8DD7-D41A-AC422823278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83702" y="935911"/>
            <a:ext cx="9312297" cy="5587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5876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B06EEE-8ED8-B458-09E0-828B689ED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Construcción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020C43F-0525-EFD5-1550-407B7D72A9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989704"/>
            <a:ext cx="6202323" cy="5328295"/>
          </a:xfrm>
        </p:spPr>
        <p:txBody>
          <a:bodyPr/>
          <a:lstStyle/>
          <a:p>
            <a:r>
              <a:rPr lang="es-MX" sz="2400" dirty="0"/>
              <a:t>Método 1</a:t>
            </a:r>
          </a:p>
          <a:p>
            <a:pPr marL="0" indent="0">
              <a:buNone/>
            </a:pPr>
            <a:r>
              <a:rPr lang="es-MX" sz="2400" dirty="0"/>
              <a:t>Utilizando material reciclable o cartón. </a:t>
            </a:r>
          </a:p>
          <a:p>
            <a:pPr marL="0" indent="0">
              <a:buNone/>
            </a:pPr>
            <a:endParaRPr lang="es-MX" sz="2400" dirty="0"/>
          </a:p>
          <a:p>
            <a:r>
              <a:rPr lang="es-MX" sz="2400" dirty="0"/>
              <a:t>Link para acceder a las instrucciones:</a:t>
            </a:r>
          </a:p>
          <a:p>
            <a:pPr marL="0" indent="0">
              <a:buNone/>
            </a:pPr>
            <a:r>
              <a:rPr lang="es-MX" sz="2400" dirty="0">
                <a:hlinkClick r:id="rId2"/>
              </a:rPr>
              <a:t>https://drive.google.com/drive/folders/1XxCdzygXVXHyR1OHK2eESwBCCCUQ8vRi</a:t>
            </a:r>
            <a:endParaRPr lang="es-MX" sz="2400" dirty="0"/>
          </a:p>
          <a:p>
            <a:pPr marL="0" indent="0">
              <a:buNone/>
            </a:pPr>
            <a:r>
              <a:rPr lang="es-MX" sz="2400" dirty="0"/>
              <a:t>Link de descarga de la hoja de medidas: </a:t>
            </a:r>
          </a:p>
          <a:p>
            <a:pPr marL="0" indent="0">
              <a:buNone/>
            </a:pPr>
            <a:r>
              <a:rPr lang="es-MX" sz="2400" dirty="0">
                <a:hlinkClick r:id="rId3"/>
              </a:rPr>
              <a:t>https://drive.google.com/drive/folders/15_9kdPVyhhBenTsdJJbjmcC8f3qiVppB</a:t>
            </a:r>
            <a:endParaRPr lang="es-MX" sz="2400" dirty="0"/>
          </a:p>
          <a:p>
            <a:pPr marL="0" indent="0">
              <a:buNone/>
            </a:pPr>
            <a:endParaRPr lang="es-MX" dirty="0"/>
          </a:p>
        </p:txBody>
      </p:sp>
      <p:pic>
        <p:nvPicPr>
          <p:cNvPr id="6" name="Imagen 5" descr="Imagen que contiene caja&#10;&#10;Descripción generada automáticamente">
            <a:extLst>
              <a:ext uri="{FF2B5EF4-FFF2-40B4-BE49-F238E27FC236}">
                <a16:creationId xmlns:a16="http://schemas.microsoft.com/office/drawing/2014/main" id="{7C7748AC-F357-C17F-A4B6-00FBDA6DBF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2000" y="1404000"/>
            <a:ext cx="5400000" cy="40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3575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B06EEE-8ED8-B458-09E0-828B689ED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Construcción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020C43F-0525-EFD5-1550-407B7D72A9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989704"/>
            <a:ext cx="6202323" cy="5328295"/>
          </a:xfrm>
        </p:spPr>
        <p:txBody>
          <a:bodyPr/>
          <a:lstStyle/>
          <a:p>
            <a:r>
              <a:rPr lang="es-MX" dirty="0"/>
              <a:t>Método 2</a:t>
            </a:r>
          </a:p>
          <a:p>
            <a:pPr marL="0" indent="0">
              <a:buNone/>
            </a:pPr>
            <a:r>
              <a:rPr lang="es-MX" dirty="0"/>
              <a:t>Utilizando el recortable con hoja opalina.</a:t>
            </a:r>
          </a:p>
          <a:p>
            <a:endParaRPr lang="es-MX" dirty="0"/>
          </a:p>
          <a:p>
            <a:r>
              <a:rPr lang="es-MX" dirty="0"/>
              <a:t>Link para acceder a las instrucciones:</a:t>
            </a:r>
          </a:p>
          <a:p>
            <a:pPr marL="0" indent="0">
              <a:buNone/>
            </a:pPr>
            <a:r>
              <a:rPr lang="es-MX" dirty="0">
                <a:hlinkClick r:id="rId2"/>
              </a:rPr>
              <a:t>https://drive.google.com/drive/folders/1T-xggDa_RlNjoqX8qwiCE-ijQOd1gRlv</a:t>
            </a:r>
            <a:endParaRPr lang="es-MX" dirty="0"/>
          </a:p>
          <a:p>
            <a:r>
              <a:rPr lang="es-MX" dirty="0"/>
              <a:t>Link de descarga del recortable: </a:t>
            </a:r>
          </a:p>
          <a:p>
            <a:pPr marL="0" indent="0">
              <a:buNone/>
            </a:pPr>
            <a:r>
              <a:rPr lang="es-MX" dirty="0">
                <a:hlinkClick r:id="rId3"/>
              </a:rPr>
              <a:t>https://drive.google.com/drive/folders/1CmJGZM2MbhYTMlDTbYT7zPnmoYzZmDWl</a:t>
            </a:r>
            <a:endParaRPr lang="es-MX" dirty="0"/>
          </a:p>
          <a:p>
            <a:pPr marL="0" indent="0">
              <a:buNone/>
            </a:pPr>
            <a:endParaRPr lang="es-MX" dirty="0"/>
          </a:p>
        </p:txBody>
      </p:sp>
      <p:pic>
        <p:nvPicPr>
          <p:cNvPr id="5" name="Imagen 4" descr="Imagen que contiene pequeño, juguete, tabla, cama&#10;&#10;Descripción generada automáticamente">
            <a:extLst>
              <a:ext uri="{FF2B5EF4-FFF2-40B4-BE49-F238E27FC236}">
                <a16:creationId xmlns:a16="http://schemas.microsoft.com/office/drawing/2014/main" id="{7E2CAAE5-830B-AB40-819B-5D097F63BD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2000" y="1404499"/>
            <a:ext cx="5400000" cy="4049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16336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Verde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Personalizado 1">
      <a:majorFont>
        <a:latin typeface="Trebuchet MS"/>
        <a:ea typeface=""/>
        <a:cs typeface=""/>
      </a:majorFont>
      <a:minorFont>
        <a:latin typeface="Trebuchet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409</TotalTime>
  <Words>554</Words>
  <Application>Microsoft Office PowerPoint</Application>
  <PresentationFormat>Panorámica</PresentationFormat>
  <Paragraphs>105</Paragraphs>
  <Slides>30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30</vt:i4>
      </vt:variant>
    </vt:vector>
  </HeadingPairs>
  <TitlesOfParts>
    <vt:vector size="33" baseType="lpstr">
      <vt:lpstr>Arial</vt:lpstr>
      <vt:lpstr>Trebuchet MS</vt:lpstr>
      <vt:lpstr>Tema de Office</vt:lpstr>
      <vt:lpstr>CARRO POLICÍA</vt:lpstr>
      <vt:lpstr>Contenido </vt:lpstr>
      <vt:lpstr>Aprendizaje </vt:lpstr>
      <vt:lpstr>Objetivo </vt:lpstr>
      <vt:lpstr>Forma de trabajo</vt:lpstr>
      <vt:lpstr>Introducción </vt:lpstr>
      <vt:lpstr>Componentes necesarios</vt:lpstr>
      <vt:lpstr>Construcción </vt:lpstr>
      <vt:lpstr>Construcción </vt:lpstr>
      <vt:lpstr>Conexiones </vt:lpstr>
      <vt:lpstr>Paso 1</vt:lpstr>
      <vt:lpstr>Paso 2</vt:lpstr>
      <vt:lpstr>Paso 3</vt:lpstr>
      <vt:lpstr>Paso 4</vt:lpstr>
      <vt:lpstr>Paso 5</vt:lpstr>
      <vt:lpstr>Paso 6</vt:lpstr>
      <vt:lpstr>Paso 7</vt:lpstr>
      <vt:lpstr>Paso 8</vt:lpstr>
      <vt:lpstr>Paso 9</vt:lpstr>
      <vt:lpstr>Paso 10</vt:lpstr>
      <vt:lpstr>Paso 11</vt:lpstr>
      <vt:lpstr>Paso 12</vt:lpstr>
      <vt:lpstr>Paso 13</vt:lpstr>
      <vt:lpstr>Paso 14</vt:lpstr>
      <vt:lpstr>Paso 15</vt:lpstr>
      <vt:lpstr>Programación </vt:lpstr>
      <vt:lpstr>Presentación de PowerPoint</vt:lpstr>
      <vt:lpstr>Presentación de PowerPoint</vt:lpstr>
      <vt:lpstr>Presentación de PowerPoint</vt:lpstr>
      <vt:lpstr>Retos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Alumbrado Público</dc:title>
  <dc:creator>usuario</dc:creator>
  <cp:lastModifiedBy>TRUJILLO LOPEZ BERNARDO</cp:lastModifiedBy>
  <cp:revision>139</cp:revision>
  <dcterms:created xsi:type="dcterms:W3CDTF">2017-08-15T18:33:09Z</dcterms:created>
  <dcterms:modified xsi:type="dcterms:W3CDTF">2022-10-26T17:41:32Z</dcterms:modified>
</cp:coreProperties>
</file>